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94" r:id="rId6"/>
    <p:sldId id="277" r:id="rId7"/>
    <p:sldId id="298" r:id="rId8"/>
    <p:sldId id="264" r:id="rId9"/>
    <p:sldId id="262" r:id="rId10"/>
    <p:sldId id="296" r:id="rId11"/>
    <p:sldId id="297" r:id="rId12"/>
    <p:sldId id="275" r:id="rId13"/>
    <p:sldId id="282" r:id="rId14"/>
    <p:sldId id="276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308102-B78F-4A24-87CA-5FA0033B6135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28365-CBBA-496F-854A-132A4D03B664}" type="datetime1">
              <a:rPr lang="ru-RU" smtClean="0"/>
              <a:pPr/>
              <a:t>23.05.2023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25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78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93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697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915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11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56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иаграмма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ru-RU" noProof="0"/>
              <a:t>Презентация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вед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Презентация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7553" y="5298406"/>
            <a:ext cx="8166847" cy="1030677"/>
          </a:xfrm>
        </p:spPr>
        <p:txBody>
          <a:bodyPr rtlCol="0"/>
          <a:lstStyle/>
          <a:p>
            <a:pPr rtl="0"/>
            <a:r>
              <a:rPr lang="ru-RU" dirty="0"/>
              <a:t>Бизнес-проект «</a:t>
            </a:r>
            <a:r>
              <a:rPr lang="en-US" dirty="0" err="1"/>
              <a:t>Losteric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8585" y="6420608"/>
            <a:ext cx="45719" cy="195345"/>
          </a:xfrm>
        </p:spPr>
        <p:txBody>
          <a:bodyPr rtlCol="0">
            <a:normAutofit fontScale="47500" lnSpcReduction="20000"/>
          </a:bodyPr>
          <a:lstStyle/>
          <a:p>
            <a:pPr rtl="0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B5E65F-54EA-4E7D-B5D9-10D2F194A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3" t="1" r="3270"/>
          <a:stretch/>
        </p:blipFill>
        <p:spPr>
          <a:xfrm>
            <a:off x="6077165" y="3867151"/>
            <a:ext cx="4367622" cy="14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ru-RU" dirty="0"/>
              <a:t>КОМАНДА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110" y="4908697"/>
            <a:ext cx="2196619" cy="343061"/>
          </a:xfrm>
        </p:spPr>
        <p:txBody>
          <a:bodyPr rtlCol="0"/>
          <a:lstStyle/>
          <a:p>
            <a:pPr rtl="0"/>
            <a:r>
              <a:rPr lang="ru-RU" dirty="0"/>
              <a:t>Анастасия Бикчентаева 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601158" y="4880036"/>
            <a:ext cx="2145049" cy="343061"/>
          </a:xfrm>
        </p:spPr>
        <p:txBody>
          <a:bodyPr rtlCol="0"/>
          <a:lstStyle/>
          <a:p>
            <a:pPr rtl="0"/>
            <a:r>
              <a:rPr lang="ru-RU" dirty="0" err="1"/>
              <a:t>Леляна</a:t>
            </a:r>
            <a:r>
              <a:rPr lang="ru-RU" dirty="0"/>
              <a:t> Шубина 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830576" y="4923154"/>
            <a:ext cx="1931235" cy="344101"/>
          </a:xfrm>
        </p:spPr>
        <p:txBody>
          <a:bodyPr rtlCol="0"/>
          <a:lstStyle/>
          <a:p>
            <a:pPr rtl="0"/>
            <a:r>
              <a:rPr lang="ru-RU" dirty="0"/>
              <a:t>Александр Скоков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978640" y="4897356"/>
            <a:ext cx="1931235" cy="343061"/>
          </a:xfrm>
        </p:spPr>
        <p:txBody>
          <a:bodyPr rtlCol="0"/>
          <a:lstStyle/>
          <a:p>
            <a:pPr rtl="0"/>
            <a:r>
              <a:rPr lang="ru-RU" dirty="0"/>
              <a:t>Арслан Николаев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E273EB-85F0-47F4-B77E-6C49AD4205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643" t="-624" r="-1643" b="25688"/>
          <a:stretch/>
        </p:blipFill>
        <p:spPr>
          <a:xfrm>
            <a:off x="551193" y="2894306"/>
            <a:ext cx="1846262" cy="18446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95A356-8D79-4DBB-9C14-5B9F43A678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64" t="-2025" r="-564" b="16947"/>
          <a:stretch/>
        </p:blipFill>
        <p:spPr>
          <a:xfrm>
            <a:off x="2708911" y="2901312"/>
            <a:ext cx="1844675" cy="18446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E4437E2-9189-4EDD-9EA8-D2FA60A4D55F}"/>
              </a:ext>
            </a:extLst>
          </p:cNvPr>
          <p:cNvSpPr txBox="1"/>
          <p:nvPr/>
        </p:nvSpPr>
        <p:spPr>
          <a:xfrm>
            <a:off x="6831003" y="4892676"/>
            <a:ext cx="1989320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ru-RU" sz="1400" spc="150" dirty="0">
                <a:latin typeface="Arial" panose="020B0604020202020204" pitchFamily="34" charset="0"/>
                <a:ea typeface="+mj-ea"/>
                <a:cs typeface="+mj-cs"/>
              </a:rPr>
              <a:t>Мария Игнатьева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26B700-14CA-45B3-8972-5B2CF307EB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23" t="6965" r="-23" b="26727"/>
          <a:stretch/>
        </p:blipFill>
        <p:spPr>
          <a:xfrm>
            <a:off x="4746625" y="2924175"/>
            <a:ext cx="1844675" cy="184626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1C3415-7780-434E-ABBF-23260F55C9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498" t="10123" r="-1498" b="22945"/>
          <a:stretch/>
        </p:blipFill>
        <p:spPr>
          <a:xfrm>
            <a:off x="6903326" y="2919143"/>
            <a:ext cx="1844675" cy="184626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5F19641-C591-4255-AA7E-D344D09A5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640" y="2928534"/>
            <a:ext cx="1847248" cy="184115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CCAC2D1-CD01-48A7-BBA1-25F86C3C04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32" t="22489" r="19584" b="25052"/>
          <a:stretch/>
        </p:blipFill>
        <p:spPr>
          <a:xfrm>
            <a:off x="9010081" y="2939512"/>
            <a:ext cx="1844675" cy="18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ru-RU"/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72B9C-11F1-4911-8647-A2F80CE28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4" y="136525"/>
            <a:ext cx="3296574" cy="1325563"/>
          </a:xfrm>
        </p:spPr>
        <p:txBody>
          <a:bodyPr/>
          <a:lstStyle/>
          <a:p>
            <a:r>
              <a:rPr lang="ru-RU" dirty="0"/>
              <a:t>О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BF51D-F7A7-4FE3-8A19-FB1B9B9A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54" y="1738172"/>
            <a:ext cx="4577081" cy="3381656"/>
          </a:xfrm>
        </p:spPr>
        <p:txBody>
          <a:bodyPr>
            <a:normAutofit fontScale="85000" lnSpcReduction="20000"/>
          </a:bodyPr>
          <a:lstStyle/>
          <a:p>
            <a:r>
              <a:rPr lang="ru-RU" sz="2300" dirty="0"/>
              <a:t>  От нейросетей ожидают серьезных достижений в области ИИ — это и диагностика всевозможных заболеваний, и разработка свежих лекарств, и новые способы лечения.</a:t>
            </a:r>
          </a:p>
          <a:p>
            <a:r>
              <a:rPr lang="ru-RU" sz="2300" dirty="0"/>
              <a:t>  Мы хотим, чтобы каждый человек получил качественную диагностику, которая поможет ему улучшить качество его жизни в любое время и в любом месте.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528481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116773"/>
            <a:ext cx="3171825" cy="1325563"/>
          </a:xfrm>
        </p:spPr>
        <p:txBody>
          <a:bodyPr rtlCol="0"/>
          <a:lstStyle/>
          <a:p>
            <a:pPr rtl="0"/>
            <a:r>
              <a:rPr lang="ru-RU" dirty="0"/>
              <a:t>О проекте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541929"/>
            <a:ext cx="5154707" cy="405204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ru-RU" sz="2200" dirty="0"/>
              <a:t>  Благодаря этой платформе Вы сможете узнать о предполагаемом диагнозе и о предостережениях, а также быстро записаться к нужному специалисту на онлайн-прием или в ближайшую поликлинику. Также есть возможность</a:t>
            </a:r>
            <a:r>
              <a:rPr lang="en-CA" sz="2200" dirty="0"/>
              <a:t> </a:t>
            </a:r>
            <a:r>
              <a:rPr lang="ru-RU" sz="2200" dirty="0"/>
              <a:t>взаимодействия с другими видами медицинской помощи(статьи на тему здоровья, консультации с врачами, онлайн-лекции на темы здоровья и </a:t>
            </a:r>
            <a:r>
              <a:rPr lang="ru-RU" sz="2200" dirty="0" err="1"/>
              <a:t>т.д</a:t>
            </a:r>
            <a:r>
              <a:rPr lang="ru-RU" sz="2200" dirty="0"/>
              <a:t>)</a:t>
            </a:r>
          </a:p>
          <a:p>
            <a:pPr rtl="0"/>
            <a:r>
              <a:rPr lang="ru-RU" sz="2200" dirty="0"/>
              <a:t>  Сотрудничество искусственного интеллекта и врача поможет улучшить результаты диагностики, сохранить время на общение с пациентом и сделать медицину доступнее.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ru-RU" dirty="0"/>
              <a:t>Как работает?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1" y="2563123"/>
            <a:ext cx="3956112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ru-RU" dirty="0"/>
              <a:t>Как получить помощь?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/>
          <a:p>
            <a:pPr rtl="0"/>
            <a:r>
              <a:rPr lang="ru-RU" sz="1600" dirty="0"/>
              <a:t>Для того, чтобы воспользоваться </a:t>
            </a:r>
            <a:r>
              <a:rPr lang="ru-RU" sz="1600" i="1" strike="sngStrike" dirty="0"/>
              <a:t>услугами</a:t>
            </a:r>
          </a:p>
          <a:p>
            <a:pPr rtl="0"/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ru-RU" dirty="0"/>
              <a:t>ЦЕННОСТНЫЕ ПРЕДЛОЖЕНИЯ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ru-RU" dirty="0"/>
              <a:t>Маркетинговое агентство, Конкретные гарантии диагнозов, Возможность обратной связи от клиентов, Команда врачей специалистов из проверенных клиник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ru-RU" dirty="0"/>
              <a:t>КЛЮЧЕВЫЕ ВИДЫ ДЕЯТЕЛЬНОСТИ</a:t>
            </a:r>
          </a:p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Закупка рекламы, </a:t>
            </a:r>
            <a:r>
              <a:rPr lang="ru-RU" dirty="0" err="1"/>
              <a:t>Eventы</a:t>
            </a:r>
            <a:r>
              <a:rPr lang="ru-RU" dirty="0"/>
              <a:t> для продвижения нейросети, Постоянно консультирование с докторами медицинских наук </a:t>
            </a:r>
          </a:p>
          <a:p>
            <a:pPr rtl="0"/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ru-RU" dirty="0"/>
              <a:t>ВЗАИМООТНОШЕНИЯ С КЛИЕНТАМИ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07613" y="4742142"/>
            <a:ext cx="4031030" cy="1057308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Онлайн-чат, Мессенджеры по продажам, Форма заявки, Электронная почта, Телефонная связь, </a:t>
            </a:r>
            <a:r>
              <a:rPr lang="en-US" dirty="0"/>
              <a:t>W</a:t>
            </a:r>
            <a:r>
              <a:rPr lang="ru-RU" dirty="0" err="1"/>
              <a:t>eb</a:t>
            </a:r>
            <a:r>
              <a:rPr lang="ru-RU" dirty="0"/>
              <a:t> и </a:t>
            </a:r>
            <a:r>
              <a:rPr lang="ru-RU" dirty="0" err="1"/>
              <a:t>mobile</a:t>
            </a:r>
            <a:r>
              <a:rPr lang="ru-RU" dirty="0"/>
              <a:t> </a:t>
            </a:r>
            <a:r>
              <a:rPr lang="ru-RU" dirty="0" err="1"/>
              <a:t>push</a:t>
            </a:r>
            <a:r>
              <a:rPr lang="ru-RU" dirty="0"/>
              <a:t>-уведомления</a:t>
            </a:r>
          </a:p>
        </p:txBody>
      </p:sp>
    </p:spTree>
    <p:extLst>
      <p:ext uri="{BB962C8B-B14F-4D97-AF65-F5344CB8AC3E}">
        <p14:creationId xmlns:p14="http://schemas.microsoft.com/office/powerpoint/2010/main" val="107956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6446184" cy="1204912"/>
          </a:xfrm>
        </p:spPr>
        <p:txBody>
          <a:bodyPr rtlCol="0">
            <a:normAutofit/>
          </a:bodyPr>
          <a:lstStyle/>
          <a:p>
            <a:pPr rtl="0"/>
            <a:r>
              <a:rPr lang="ru-RU" sz="4000" dirty="0"/>
              <a:t>Целевая аудитория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056965"/>
            <a:ext cx="6042772" cy="2563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sz="1800" noProof="1"/>
              <a:t>Данный проект заинтересует молодых людей в возрасте от 18-35 лет. Наш проект полезен для тех людей, кто заинтересован в своем здоровье и хочет быть уверенным в завтрашем дне. </a:t>
            </a:r>
          </a:p>
          <a:p>
            <a:pPr rtl="0"/>
            <a:endParaRPr lang="ru-RU" sz="1800" noProof="1"/>
          </a:p>
          <a:p>
            <a:pPr rtl="0"/>
            <a:r>
              <a:rPr lang="ru-RU" sz="1800" noProof="1"/>
              <a:t>Подходит как для молодежи с активным образом жизни, так и для людей, следящих за своим здоровьем.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ru-RU" dirty="0"/>
              <a:t>БИЗНЕС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ru-RU" dirty="0"/>
              <a:t>КЛЮЧЕВЫЕ ПАРТНЕРЫ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/>
          <a:p>
            <a:pPr rtl="0"/>
            <a:r>
              <a:rPr lang="ru-RU" sz="1600" dirty="0"/>
              <a:t>Data </a:t>
            </a:r>
            <a:r>
              <a:rPr lang="ru-RU" sz="1600" dirty="0" err="1"/>
              <a:t>Scientist</a:t>
            </a:r>
            <a:r>
              <a:rPr lang="ru-RU" sz="1600" dirty="0"/>
              <a:t>, Рекламное агентство, Профессиональные врачи и доктора медицинских наук</a:t>
            </a:r>
          </a:p>
          <a:p>
            <a:pPr rtl="0"/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ru-RU" dirty="0"/>
              <a:t>ЦЕННОСТНЫЕ ПРЕДЛОЖЕНИЯ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ru-RU" dirty="0"/>
              <a:t>Маркетинговое агентство, Конкретные гарантии диагнозов, Возможность обратной связи от клиентов, Команда врачей специалистов из проверенных клиник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ru-RU" dirty="0"/>
              <a:t>КЛЮЧЕВЫЕ ВИДЫ ДЕЯТЕЛЬНОСТИ</a:t>
            </a:r>
          </a:p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Закупка рекламы, </a:t>
            </a:r>
            <a:r>
              <a:rPr lang="ru-RU" dirty="0" err="1"/>
              <a:t>Eventы</a:t>
            </a:r>
            <a:r>
              <a:rPr lang="ru-RU" dirty="0"/>
              <a:t> для продвижения нейросети, Постоянно консультирование с докторами медицинских наук </a:t>
            </a:r>
          </a:p>
          <a:p>
            <a:pPr rtl="0"/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ru-RU" dirty="0"/>
              <a:t>ВЗАИМООТНОШЕНИЯ С КЛИЕНТАМИ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07613" y="4742142"/>
            <a:ext cx="4031030" cy="1057308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Онлайн-чат, Мессенджеры по продажам, Форма заявки, Электронная почта, Телефонная связь, </a:t>
            </a:r>
            <a:r>
              <a:rPr lang="en-US" dirty="0"/>
              <a:t>W</a:t>
            </a:r>
            <a:r>
              <a:rPr lang="ru-RU" dirty="0" err="1"/>
              <a:t>eb</a:t>
            </a:r>
            <a:r>
              <a:rPr lang="ru-RU" dirty="0"/>
              <a:t> и </a:t>
            </a:r>
            <a:r>
              <a:rPr lang="ru-RU" dirty="0" err="1"/>
              <a:t>mobile</a:t>
            </a:r>
            <a:r>
              <a:rPr lang="ru-RU" dirty="0"/>
              <a:t> </a:t>
            </a:r>
            <a:r>
              <a:rPr lang="ru-RU" dirty="0" err="1"/>
              <a:t>push</a:t>
            </a:r>
            <a:r>
              <a:rPr lang="ru-RU" dirty="0"/>
              <a:t>-уведомления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00B4D-B8B7-4568-89F8-17E53A1F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 МОДЕЛЬ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0176E5-06A3-4230-AAF0-0B89E02715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ПОТРЕБИТЕЛЬСКИЕ СЕГМЕНТЫ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58F3B2-67C4-4C94-B718-746E9BA81A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Врачи, Клиенты поликлиник, Студенты медицинского направления, Активные пользователи приложений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288A2F5-2923-4245-B7A6-31F65FD9FA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СТРУКТУРА ИЗДЕРЖЕК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A1346B-38C2-4C23-9C4E-AA57C7D381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ru-RU" dirty="0"/>
              <a:t>Фонд оплаты труда специалистам, Закупка аккаунтов для работы, Подписка на софт, прокси, и удаленные сервера, Реклама на других площадках и в аптеках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FEA43A0-C2C8-459D-9F12-3F132C408C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КЛЮЧЕВЫЕ РЕСУРСЫ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298D78F-2C11-44A3-A90D-3110F49B8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ru-RU" dirty="0"/>
              <a:t>Врачи и клиники, Софт для программы, Система безопасности и анонимности, Дизайнеры, Рекламная компания, Программисты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C1173A3-63BE-4BF7-A1E1-B73953BE20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КАНАЛЫ СБЫТА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82667DF-8846-4C69-BB32-909BF8E41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Массовые рассылки </a:t>
            </a:r>
          </a:p>
          <a:p>
            <a:r>
              <a:rPr lang="ru-RU" dirty="0"/>
              <a:t>Продажи и рекомендации через партнеров</a:t>
            </a:r>
          </a:p>
        </p:txBody>
      </p:sp>
    </p:spTree>
    <p:extLst>
      <p:ext uri="{BB962C8B-B14F-4D97-AF65-F5344CB8AC3E}">
        <p14:creationId xmlns:p14="http://schemas.microsoft.com/office/powerpoint/2010/main" val="175410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2E0C2-5197-44BD-8ECF-17A17CAC2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5671" y="186624"/>
            <a:ext cx="5674658" cy="1715531"/>
          </a:xfrm>
        </p:spPr>
        <p:txBody>
          <a:bodyPr/>
          <a:lstStyle/>
          <a:p>
            <a:r>
              <a:rPr lang="ru-RU" dirty="0"/>
              <a:t>СТРУКТУРА ДОХОДОВ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B5198-B239-45A5-B3AF-06FFAC6F3719}"/>
              </a:ext>
            </a:extLst>
          </p:cNvPr>
          <p:cNvSpPr txBox="1"/>
          <p:nvPr/>
        </p:nvSpPr>
        <p:spPr>
          <a:xfrm>
            <a:off x="5943601" y="1397605"/>
            <a:ext cx="577775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Выписки лекарств, записи ко врачу онлайн консультации со врачом и разбора болезни 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Возможность подписки, в которую входит доступ к некоторым услугам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Онлайн конференции у популярных врачей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Отдельный раздел для молодых мам, где будут рекомендации от ведущих специалистов 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Раздел с отдельной записью на онлайн и офлайн консультации (как для групп, так и для одного человека), или вызова врача на дом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Реклама и рекомендация своим клиентам частных клиник(процент с каждой клиники)</a:t>
            </a:r>
          </a:p>
        </p:txBody>
      </p:sp>
    </p:spTree>
    <p:extLst>
      <p:ext uri="{BB962C8B-B14F-4D97-AF65-F5344CB8AC3E}">
        <p14:creationId xmlns:p14="http://schemas.microsoft.com/office/powerpoint/2010/main" val="812883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ru-RU" dirty="0"/>
              <a:t>МАРКЕТИНГ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dirty="0"/>
              <a:t>PR услуги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dirty="0"/>
              <a:t>SMM услуги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dirty="0"/>
              <a:t>инструмент SEO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dirty="0"/>
              <a:t>ключевые партнёры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dirty="0"/>
              <a:t>медицинские конференции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5_TF22318419_Win32" id="{2A0A4826-E134-4E39-AB34-372E04BE17B3}" vid="{5D3708CC-AB2D-4043-A4D9-C2522E42009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презентация о продажах</Template>
  <TotalTime>309</TotalTime>
  <Words>528</Words>
  <Application>Microsoft Office PowerPoint</Application>
  <PresentationFormat>Широкоэкранный</PresentationFormat>
  <Paragraphs>72</Paragraphs>
  <Slides>11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Одиночная линия</vt:lpstr>
      <vt:lpstr>Бизнес-проект «Losteric»</vt:lpstr>
      <vt:lpstr>О проекте</vt:lpstr>
      <vt:lpstr>О проекте</vt:lpstr>
      <vt:lpstr>Как работает?</vt:lpstr>
      <vt:lpstr>Целевая аудитория </vt:lpstr>
      <vt:lpstr>БИЗНЕС МОДЕЛЬ</vt:lpstr>
      <vt:lpstr>БИЗНЕС МОДЕЛЬ</vt:lpstr>
      <vt:lpstr>СТРУКТУРА ДОХОДОВ</vt:lpstr>
      <vt:lpstr>МАРКЕТИНГ</vt:lpstr>
      <vt:lpstr>КОМАНДА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Анастасия Бикчентаева</dc:creator>
  <cp:lastModifiedBy>Айдан Галеев</cp:lastModifiedBy>
  <cp:revision>7</cp:revision>
  <dcterms:created xsi:type="dcterms:W3CDTF">2023-04-13T15:22:06Z</dcterms:created>
  <dcterms:modified xsi:type="dcterms:W3CDTF">2023-05-23T20:16:02Z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